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67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winkl" panose="02000000000000000000" pitchFamily="2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105"/>
    <a:srgbClr val="F9E3D1"/>
    <a:srgbClr val="DE1E5A"/>
    <a:srgbClr val="40B7B3"/>
    <a:srgbClr val="18A0DB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3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524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22/01/2022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22/01/2022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festivals-and-cultural-celebrations/chinese-new-year/chinese-new-year-powerpoint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twinkl.co.uk/resources/festivals-and-cultural-celebrations/chinese-new-year/chinese-new-year-powerpoints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twinkl.co.uk/resources/festivals-and-cultural-celebrations/chinese-new-year/chinese-new-year-powerpoint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festivals-and-cultural-celebrations/chinese-new-year/chinese-new-year-powerpoints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festivals-and-cultural-celebrations/chinese-new-year/chinese-new-year-powerpoints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twinkl.co.uk/resources/festivals-and-cultural-celebrations/chinese-new-year/chinese-new-year-powerpoints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twinkl.co.uk/resources/festivals-and-cultural-celebrations/chinese-new-year/chinese-new-year-powerpoints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twinkl.co.uk/resources/festivals-and-cultural-celebrations/chinese-new-year/chinese-new-year-powerpoints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twinkl.co.uk/resources/festivals-and-cultural-celebrations/chinese-new-year/chinese-new-year-powerpoints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twinkl.co.uk/resources/festivals-and-cultural-celebrations/chinese-new-year/chinese-new-year-powerpoints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twinkl.co.uk/resources/festivals-and-cultural-celebrations/chinese-new-year/chinese-new-year-powerpoints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twinkl.co.uk/resources/festivals-and-cultural-celebrations/chinese-new-year/chinese-new-year-powerpoints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twinkl.co.uk/resources/festivals-and-cultural-celebrations/chinese-new-year/chinese-new-year-powerpoints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D08D99FD-26D0-4CA0-A44B-3393CB5F4AA2}"/>
              </a:ext>
            </a:extLst>
          </p:cNvPr>
          <p:cNvSpPr/>
          <p:nvPr/>
        </p:nvSpPr>
        <p:spPr>
          <a:xfrm>
            <a:off x="0" y="5679582"/>
            <a:ext cx="9144000" cy="1178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0F7380A4-BCFE-48BB-9369-63DF7DA2A0C3}"/>
              </a:ext>
            </a:extLst>
          </p:cNvPr>
          <p:cNvSpPr/>
          <p:nvPr/>
        </p:nvSpPr>
        <p:spPr>
          <a:xfrm>
            <a:off x="8506496" y="6648046"/>
            <a:ext cx="637504" cy="209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675" y="276998"/>
            <a:ext cx="8277226" cy="927261"/>
          </a:xfrm>
          <a:solidFill>
            <a:srgbClr val="BC010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Tiger Facts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FCD7D8-FDAB-4F68-9224-E251D9B3D4B9}"/>
              </a:ext>
            </a:extLst>
          </p:cNvPr>
          <p:cNvGrpSpPr/>
          <p:nvPr/>
        </p:nvGrpSpPr>
        <p:grpSpPr>
          <a:xfrm>
            <a:off x="4052468" y="2266948"/>
            <a:ext cx="4043782" cy="1317493"/>
            <a:chOff x="4128668" y="2371723"/>
            <a:chExt cx="4043782" cy="1317493"/>
          </a:xfrm>
        </p:grpSpPr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CB8F92ED-A55F-4A37-B146-94276BD2D42B}"/>
                </a:ext>
              </a:extLst>
            </p:cNvPr>
            <p:cNvSpPr/>
            <p:nvPr/>
          </p:nvSpPr>
          <p:spPr>
            <a:xfrm rot="5400000">
              <a:off x="5491812" y="1008579"/>
              <a:ext cx="1317493" cy="4043782"/>
            </a:xfrm>
            <a:prstGeom prst="round2SameRect">
              <a:avLst>
                <a:gd name="adj1" fmla="val 9715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BC01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C708F8-EA42-4062-B318-8D4212F38F15}"/>
                </a:ext>
              </a:extLst>
            </p:cNvPr>
            <p:cNvSpPr txBox="1"/>
            <p:nvPr/>
          </p:nvSpPr>
          <p:spPr>
            <a:xfrm>
              <a:off x="4297903" y="2522638"/>
              <a:ext cx="380039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800"/>
                <a:buFont typeface="Arial"/>
                <a:buNone/>
              </a:pP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Tigers communicate by making different noises, such as </a:t>
              </a:r>
              <a:r>
                <a:rPr lang="en-GB" sz="2000" b="1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roars</a:t>
              </a: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, </a:t>
              </a:r>
              <a:r>
                <a:rPr lang="en-GB" sz="2000" b="1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growls</a:t>
              </a: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, </a:t>
              </a:r>
              <a:r>
                <a:rPr lang="en-GB" sz="2000" b="1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snarls</a:t>
              </a: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 and </a:t>
              </a:r>
              <a:r>
                <a:rPr lang="en-GB" sz="2000" b="1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grunts</a:t>
              </a: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.</a:t>
              </a:r>
              <a:endParaRPr lang="en-GB" sz="20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5BB6C3-DCAE-4C1A-9BF1-C60209BE8820}"/>
              </a:ext>
            </a:extLst>
          </p:cNvPr>
          <p:cNvGrpSpPr/>
          <p:nvPr/>
        </p:nvGrpSpPr>
        <p:grpSpPr>
          <a:xfrm>
            <a:off x="4009688" y="4027293"/>
            <a:ext cx="4086562" cy="1317493"/>
            <a:chOff x="4085888" y="4132068"/>
            <a:chExt cx="4086562" cy="1317493"/>
          </a:xfrm>
        </p:grpSpPr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7061E5A8-33C1-40EC-8665-0C22C513B9CA}"/>
                </a:ext>
              </a:extLst>
            </p:cNvPr>
            <p:cNvSpPr/>
            <p:nvPr/>
          </p:nvSpPr>
          <p:spPr>
            <a:xfrm rot="5400000">
              <a:off x="5470422" y="2747534"/>
              <a:ext cx="1317493" cy="4086562"/>
            </a:xfrm>
            <a:prstGeom prst="round2SameRect">
              <a:avLst>
                <a:gd name="adj1" fmla="val 9715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BC01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9D3965-E6ED-47E5-99D4-F5B320A0DF8F}"/>
                </a:ext>
              </a:extLst>
            </p:cNvPr>
            <p:cNvSpPr txBox="1"/>
            <p:nvPr/>
          </p:nvSpPr>
          <p:spPr>
            <a:xfrm>
              <a:off x="4297903" y="4280105"/>
              <a:ext cx="369407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800"/>
                <a:buFont typeface="Arial"/>
                <a:buNone/>
              </a:pP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A tiger’s </a:t>
              </a:r>
              <a:r>
                <a:rPr lang="en-GB" sz="2000" b="1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roar</a:t>
              </a: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 is so loud that it can be heard over </a:t>
              </a:r>
              <a:r>
                <a:rPr lang="en-GB" sz="2000" b="1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three kilometres </a:t>
              </a:r>
              <a:r>
                <a:rPr lang="en-GB" sz="200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away</a:t>
              </a: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.</a:t>
              </a:r>
              <a:endParaRPr lang="en-GB" sz="20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F74095-ABB3-4C10-BC86-74131C049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23" y="1934237"/>
            <a:ext cx="3019425" cy="3774281"/>
          </a:xfrm>
          <a:prstGeom prst="roundRect">
            <a:avLst>
              <a:gd name="adj" fmla="val 4995"/>
            </a:avLst>
          </a:prstGeom>
        </p:spPr>
      </p:pic>
    </p:spTree>
    <p:extLst>
      <p:ext uri="{BB962C8B-B14F-4D97-AF65-F5344CB8AC3E}">
        <p14:creationId xmlns:p14="http://schemas.microsoft.com/office/powerpoint/2010/main" val="281285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0F7380A4-BCFE-48BB-9369-63DF7DA2A0C3}"/>
              </a:ext>
            </a:extLst>
          </p:cNvPr>
          <p:cNvSpPr/>
          <p:nvPr/>
        </p:nvSpPr>
        <p:spPr>
          <a:xfrm>
            <a:off x="8506496" y="6648046"/>
            <a:ext cx="637504" cy="209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675" y="276998"/>
            <a:ext cx="8277226" cy="927261"/>
          </a:xfrm>
          <a:solidFill>
            <a:srgbClr val="BC010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Tiger Facts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F93CDE-4994-409F-A43A-55922517C15D}"/>
              </a:ext>
            </a:extLst>
          </p:cNvPr>
          <p:cNvGrpSpPr/>
          <p:nvPr/>
        </p:nvGrpSpPr>
        <p:grpSpPr>
          <a:xfrm>
            <a:off x="3573379" y="1666983"/>
            <a:ext cx="4657222" cy="1216203"/>
            <a:chOff x="3573379" y="1666983"/>
            <a:chExt cx="4657222" cy="1216203"/>
          </a:xfrm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315CF738-FEC7-4661-AE78-2B3B87DD84A0}"/>
                </a:ext>
              </a:extLst>
            </p:cNvPr>
            <p:cNvSpPr/>
            <p:nvPr/>
          </p:nvSpPr>
          <p:spPr>
            <a:xfrm rot="5400000">
              <a:off x="5293888" y="-53526"/>
              <a:ext cx="1216203" cy="4657222"/>
            </a:xfrm>
            <a:prstGeom prst="round2SameRect">
              <a:avLst>
                <a:gd name="adj1" fmla="val 9715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BC01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C708F8-EA42-4062-B318-8D4212F38F15}"/>
                </a:ext>
              </a:extLst>
            </p:cNvPr>
            <p:cNvSpPr txBox="1"/>
            <p:nvPr/>
          </p:nvSpPr>
          <p:spPr>
            <a:xfrm>
              <a:off x="4728412" y="1763408"/>
              <a:ext cx="346601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800"/>
                <a:buFont typeface="Arial"/>
                <a:buNone/>
              </a:pPr>
              <a:r>
                <a:rPr lang="en-GB" sz="2000" b="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Tigers are mostly found in</a:t>
              </a:r>
              <a:br>
                <a:rPr lang="en-GB" sz="2000" b="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</a:br>
              <a:r>
                <a:rPr lang="en-GB" sz="2000" b="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  </a:t>
              </a:r>
              <a:r>
                <a:rPr lang="en-GB" sz="2000" b="1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Asia</a:t>
              </a:r>
              <a:r>
                <a:rPr lang="en-GB" sz="2000" b="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 and have lived there</a:t>
              </a:r>
              <a:br>
                <a:rPr lang="en-GB" sz="2000" b="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</a:br>
              <a:r>
                <a:rPr lang="en-GB" sz="2000" b="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  for a very long time.</a:t>
              </a:r>
              <a:endParaRPr lang="en-GB" sz="20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301729-A022-4D7B-8134-059205E7CDC7}"/>
              </a:ext>
            </a:extLst>
          </p:cNvPr>
          <p:cNvGrpSpPr/>
          <p:nvPr/>
        </p:nvGrpSpPr>
        <p:grpSpPr>
          <a:xfrm>
            <a:off x="4228599" y="3174601"/>
            <a:ext cx="4002001" cy="1216201"/>
            <a:chOff x="4228599" y="3174601"/>
            <a:chExt cx="4002001" cy="1216201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B162E752-E6D4-41F3-BA95-67CA85DABC98}"/>
                </a:ext>
              </a:extLst>
            </p:cNvPr>
            <p:cNvSpPr/>
            <p:nvPr/>
          </p:nvSpPr>
          <p:spPr>
            <a:xfrm rot="5400000">
              <a:off x="5621499" y="1781701"/>
              <a:ext cx="1216201" cy="4002001"/>
            </a:xfrm>
            <a:prstGeom prst="round2SameRect">
              <a:avLst>
                <a:gd name="adj1" fmla="val 9715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BC01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9D3965-E6ED-47E5-99D4-F5B320A0DF8F}"/>
                </a:ext>
              </a:extLst>
            </p:cNvPr>
            <p:cNvSpPr txBox="1"/>
            <p:nvPr/>
          </p:nvSpPr>
          <p:spPr>
            <a:xfrm>
              <a:off x="5414879" y="3274871"/>
              <a:ext cx="259047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800"/>
                <a:buFont typeface="Arial"/>
                <a:buNone/>
              </a:pPr>
              <a:r>
                <a:rPr lang="en-GB" sz="2000" b="1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Bengal</a:t>
              </a:r>
              <a:r>
                <a:rPr lang="en-GB" sz="2000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 tigers are the</a:t>
              </a:r>
              <a:br>
                <a:rPr lang="en-GB" sz="2000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</a:br>
              <a:r>
                <a:rPr lang="en-GB" sz="2000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   most common type</a:t>
              </a:r>
              <a:br>
                <a:rPr lang="en-GB" sz="2000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</a:br>
              <a:r>
                <a:rPr lang="en-GB" sz="2000" dirty="0">
                  <a:solidFill>
                    <a:schemeClr val="dk1"/>
                  </a:solidFill>
                  <a:ea typeface="Roboto"/>
                  <a:cs typeface="Roboto"/>
                  <a:sym typeface="Roboto"/>
                </a:rPr>
                <a:t>       of tiger.</a:t>
              </a:r>
              <a:endParaRPr lang="en-GB" sz="20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8473467-8E3E-47F9-A956-DB801DA6E2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8" t="1447" b="37273"/>
          <a:stretch/>
        </p:blipFill>
        <p:spPr>
          <a:xfrm>
            <a:off x="447676" y="2767039"/>
            <a:ext cx="5688430" cy="3661398"/>
          </a:xfrm>
          <a:prstGeom prst="round2DiagRect">
            <a:avLst>
              <a:gd name="adj1" fmla="val 0"/>
              <a:gd name="adj2" fmla="val 3943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C5B645-927E-45CE-BC88-37AB4A97B0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95" y="1495673"/>
            <a:ext cx="3694695" cy="183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1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8660A42-E3DE-4776-B667-050D9FAE39D4}"/>
              </a:ext>
            </a:extLst>
          </p:cNvPr>
          <p:cNvGrpSpPr/>
          <p:nvPr/>
        </p:nvGrpSpPr>
        <p:grpSpPr>
          <a:xfrm>
            <a:off x="810650" y="1475148"/>
            <a:ext cx="7507934" cy="2007793"/>
            <a:chOff x="810650" y="1475148"/>
            <a:chExt cx="7507934" cy="2007793"/>
          </a:xfrm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A8AAADC1-3E88-4415-9401-00072325723D}"/>
                </a:ext>
              </a:extLst>
            </p:cNvPr>
            <p:cNvSpPr/>
            <p:nvPr/>
          </p:nvSpPr>
          <p:spPr>
            <a:xfrm rot="5400000">
              <a:off x="3898403" y="-1006360"/>
              <a:ext cx="1905410" cy="6934952"/>
            </a:xfrm>
            <a:prstGeom prst="round2SameRect">
              <a:avLst>
                <a:gd name="adj1" fmla="val 5926"/>
                <a:gd name="adj2" fmla="val 0"/>
              </a:avLst>
            </a:prstGeom>
            <a:solidFill>
              <a:srgbClr val="F9E3D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91205C-8EC1-4060-866F-B34F6D40C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650" y="1475148"/>
              <a:ext cx="1478778" cy="2007793"/>
            </a:xfrm>
            <a:prstGeom prst="rect">
              <a:avLst/>
            </a:prstGeom>
          </p:spPr>
        </p:pic>
      </p:grp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0F7380A4-BCFE-48BB-9369-63DF7DA2A0C3}"/>
              </a:ext>
            </a:extLst>
          </p:cNvPr>
          <p:cNvSpPr/>
          <p:nvPr/>
        </p:nvSpPr>
        <p:spPr>
          <a:xfrm>
            <a:off x="8506496" y="6648046"/>
            <a:ext cx="637504" cy="209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675" y="276998"/>
            <a:ext cx="8277226" cy="927261"/>
          </a:xfrm>
          <a:solidFill>
            <a:srgbClr val="BC010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Tiger Facts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708F8-EA42-4062-B318-8D4212F38F15}"/>
              </a:ext>
            </a:extLst>
          </p:cNvPr>
          <p:cNvSpPr txBox="1"/>
          <p:nvPr/>
        </p:nvSpPr>
        <p:spPr>
          <a:xfrm>
            <a:off x="1894137" y="1595460"/>
            <a:ext cx="34960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r>
              <a:rPr lang="en-GB" sz="20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A baby tiger is called a </a:t>
            </a:r>
            <a:r>
              <a:rPr lang="en-GB" sz="20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cub</a:t>
            </a:r>
            <a:r>
              <a:rPr lang="en-GB" sz="20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.</a:t>
            </a: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9D3965-E6ED-47E5-99D4-F5B320A0DF8F}"/>
              </a:ext>
            </a:extLst>
          </p:cNvPr>
          <p:cNvSpPr txBox="1"/>
          <p:nvPr/>
        </p:nvSpPr>
        <p:spPr>
          <a:xfrm>
            <a:off x="2098846" y="1976855"/>
            <a:ext cx="57656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r>
              <a:rPr lang="en-GB" sz="20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Cubs only open their eyes for the first time </a:t>
            </a:r>
            <a:r>
              <a:rPr lang="en-GB" sz="20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1 to 2</a:t>
            </a:r>
            <a:br>
              <a:rPr lang="en-GB" sz="20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</a:br>
            <a:r>
              <a:rPr lang="en-GB" sz="20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  weeks</a:t>
            </a:r>
            <a:r>
              <a:rPr lang="en-GB" sz="20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 after they are born.</a:t>
            </a:r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800E3-6318-4C5A-8EEA-708EAFAF78C4}"/>
              </a:ext>
            </a:extLst>
          </p:cNvPr>
          <p:cNvSpPr txBox="1"/>
          <p:nvPr/>
        </p:nvSpPr>
        <p:spPr>
          <a:xfrm>
            <a:off x="2502570" y="2634950"/>
            <a:ext cx="57656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r>
              <a:rPr lang="en-GB" sz="20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A tiger cub will stay with its mum until it is </a:t>
            </a:r>
            <a:r>
              <a:rPr lang="en-GB" sz="20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18</a:t>
            </a:r>
            <a:br>
              <a:rPr lang="en-GB" sz="20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</a:br>
            <a:r>
              <a:rPr lang="en-GB" sz="20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  months old</a:t>
            </a:r>
            <a:r>
              <a:rPr lang="en-GB" sz="20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.</a:t>
            </a:r>
            <a:endParaRPr lang="en-GB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8A898F-AC3B-4AE0-AA4F-D54C91C3C5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8" b="17058"/>
          <a:stretch/>
        </p:blipFill>
        <p:spPr>
          <a:xfrm>
            <a:off x="825416" y="3633916"/>
            <a:ext cx="7493167" cy="2465455"/>
          </a:xfrm>
          <a:prstGeom prst="roundRect">
            <a:avLst>
              <a:gd name="adj" fmla="val 4418"/>
            </a:avLst>
          </a:prstGeom>
        </p:spPr>
      </p:pic>
    </p:spTree>
    <p:extLst>
      <p:ext uri="{BB962C8B-B14F-4D97-AF65-F5344CB8AC3E}">
        <p14:creationId xmlns:p14="http://schemas.microsoft.com/office/powerpoint/2010/main" val="194720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C4C7E4A8-BB5C-4381-B676-D9EE3318B4EC}"/>
              </a:ext>
            </a:extLst>
          </p:cNvPr>
          <p:cNvSpPr/>
          <p:nvPr/>
        </p:nvSpPr>
        <p:spPr>
          <a:xfrm>
            <a:off x="0" y="5679582"/>
            <a:ext cx="9144000" cy="1178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0F7380A4-BCFE-48BB-9369-63DF7DA2A0C3}"/>
              </a:ext>
            </a:extLst>
          </p:cNvPr>
          <p:cNvSpPr/>
          <p:nvPr/>
        </p:nvSpPr>
        <p:spPr>
          <a:xfrm>
            <a:off x="8506496" y="6648046"/>
            <a:ext cx="637504" cy="209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14956C-3CD5-4BFE-B881-BE91F8D132B4}"/>
              </a:ext>
            </a:extLst>
          </p:cNvPr>
          <p:cNvSpPr/>
          <p:nvPr/>
        </p:nvSpPr>
        <p:spPr>
          <a:xfrm>
            <a:off x="723230" y="1446300"/>
            <a:ext cx="7677820" cy="1230226"/>
          </a:xfrm>
          <a:prstGeom prst="roundRect">
            <a:avLst>
              <a:gd name="adj" fmla="val 10839"/>
            </a:avLst>
          </a:prstGeom>
          <a:solidFill>
            <a:srgbClr val="F9E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64836FF-706B-4567-AA5E-2114A4C10D75}"/>
              </a:ext>
            </a:extLst>
          </p:cNvPr>
          <p:cNvSpPr/>
          <p:nvPr/>
        </p:nvSpPr>
        <p:spPr>
          <a:xfrm>
            <a:off x="723230" y="2228850"/>
            <a:ext cx="2991520" cy="3807504"/>
          </a:xfrm>
          <a:prstGeom prst="roundRect">
            <a:avLst>
              <a:gd name="adj" fmla="val 5731"/>
            </a:avLst>
          </a:prstGeom>
          <a:solidFill>
            <a:srgbClr val="F9E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675" y="276998"/>
            <a:ext cx="8277226" cy="927261"/>
          </a:xfrm>
          <a:solidFill>
            <a:srgbClr val="BC010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What is Chinese New Year?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2436E-9534-4DA7-8C8E-D168D7723397}"/>
              </a:ext>
            </a:extLst>
          </p:cNvPr>
          <p:cNvSpPr txBox="1"/>
          <p:nvPr/>
        </p:nvSpPr>
        <p:spPr>
          <a:xfrm>
            <a:off x="836118" y="1582296"/>
            <a:ext cx="74594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Chinese New Year</a:t>
            </a:r>
            <a:r>
              <a:rPr lang="en-GB" dirty="0"/>
              <a:t> is the start of the new year in the Chinese calendar.</a:t>
            </a:r>
            <a:br>
              <a:rPr lang="en-GB" dirty="0"/>
            </a:br>
            <a:r>
              <a:rPr lang="en-GB" dirty="0"/>
              <a:t>As it is celebrated by other countries too, it is often called the </a:t>
            </a:r>
            <a:r>
              <a:rPr lang="en-GB" b="1" dirty="0"/>
              <a:t>Lunar New Year</a:t>
            </a:r>
            <a:r>
              <a:rPr lang="en-GB" dirty="0"/>
              <a:t> or </a:t>
            </a:r>
            <a:r>
              <a:rPr lang="en-GB" b="1" dirty="0"/>
              <a:t>Spring Festival</a:t>
            </a:r>
            <a:r>
              <a:rPr lang="en-GB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1E86B-5AF3-44EF-962F-1831FDCFE9D3}"/>
              </a:ext>
            </a:extLst>
          </p:cNvPr>
          <p:cNvSpPr txBox="1"/>
          <p:nvPr/>
        </p:nvSpPr>
        <p:spPr>
          <a:xfrm>
            <a:off x="785478" y="2620521"/>
            <a:ext cx="2991520" cy="1049106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lIns="144000" tIns="108000" rIns="144000" bIns="108000">
            <a:spAutoFit/>
          </a:bodyPr>
          <a:lstStyle/>
          <a:p>
            <a:r>
              <a:rPr lang="en-GB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Chinese New Year is celebrated on a different date each year.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518684-EB69-48C2-85B4-B3D48FF3F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02" y="2918567"/>
            <a:ext cx="4363698" cy="3085639"/>
          </a:xfrm>
          <a:prstGeom prst="roundRect">
            <a:avLst>
              <a:gd name="adj" fmla="val 5246"/>
            </a:avLst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486143-8CAA-43D7-BD9B-BD5BAB8B132A}"/>
              </a:ext>
            </a:extLst>
          </p:cNvPr>
          <p:cNvSpPr txBox="1"/>
          <p:nvPr/>
        </p:nvSpPr>
        <p:spPr>
          <a:xfrm>
            <a:off x="787901" y="3715722"/>
            <a:ext cx="2991520" cy="1049106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lIns="144000" tIns="108000" rIns="144000" bIns="108000">
            <a:spAutoFit/>
          </a:bodyPr>
          <a:lstStyle/>
          <a:p>
            <a:r>
              <a:rPr lang="en-GB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It can be celebrated between 21</a:t>
            </a:r>
            <a:r>
              <a:rPr lang="en-GB" baseline="300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st</a:t>
            </a:r>
            <a:r>
              <a:rPr lang="en-GB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 January and 20</a:t>
            </a:r>
            <a:r>
              <a:rPr lang="en-GB" baseline="300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th</a:t>
            </a:r>
            <a:r>
              <a:rPr lang="en-GB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 February.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D5A96B-AFB4-4CE5-B5A6-8BFCBCD0276C}"/>
              </a:ext>
            </a:extLst>
          </p:cNvPr>
          <p:cNvSpPr txBox="1"/>
          <p:nvPr/>
        </p:nvSpPr>
        <p:spPr>
          <a:xfrm>
            <a:off x="785478" y="4811940"/>
            <a:ext cx="2991520" cy="1049106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 lIns="144000" tIns="108000" rIns="144000" bIns="108000">
            <a:spAutoFit/>
          </a:bodyPr>
          <a:lstStyle/>
          <a:p>
            <a:r>
              <a:rPr lang="en-GB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This is because it starts at the beginning of the </a:t>
            </a:r>
            <a:r>
              <a:rPr lang="en-GB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first new moon</a:t>
            </a:r>
            <a:r>
              <a:rPr lang="en-GB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7" grpId="0"/>
      <p:bldP spid="11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0F7380A4-BCFE-48BB-9369-63DF7DA2A0C3}"/>
              </a:ext>
            </a:extLst>
          </p:cNvPr>
          <p:cNvSpPr/>
          <p:nvPr/>
        </p:nvSpPr>
        <p:spPr>
          <a:xfrm>
            <a:off x="8506496" y="6648046"/>
            <a:ext cx="637504" cy="209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14956C-3CD5-4BFE-B881-BE91F8D132B4}"/>
              </a:ext>
            </a:extLst>
          </p:cNvPr>
          <p:cNvSpPr/>
          <p:nvPr/>
        </p:nvSpPr>
        <p:spPr>
          <a:xfrm>
            <a:off x="723230" y="1389150"/>
            <a:ext cx="7677820" cy="782327"/>
          </a:xfrm>
          <a:prstGeom prst="roundRect">
            <a:avLst>
              <a:gd name="adj" fmla="val 12779"/>
            </a:avLst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675" y="276998"/>
            <a:ext cx="8277226" cy="927261"/>
          </a:xfrm>
          <a:solidFill>
            <a:srgbClr val="BC010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Chinese Zodiac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2436E-9534-4DA7-8C8E-D168D7723397}"/>
              </a:ext>
            </a:extLst>
          </p:cNvPr>
          <p:cNvSpPr txBox="1"/>
          <p:nvPr/>
        </p:nvSpPr>
        <p:spPr>
          <a:xfrm>
            <a:off x="836118" y="1457147"/>
            <a:ext cx="7459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Each new year is named after an </a:t>
            </a:r>
            <a:r>
              <a:rPr lang="en-GB" b="1" dirty="0"/>
              <a:t>animal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from the Chinese New Year story.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1E86B-5AF3-44EF-962F-1831FDCFE9D3}"/>
              </a:ext>
            </a:extLst>
          </p:cNvPr>
          <p:cNvSpPr txBox="1"/>
          <p:nvPr/>
        </p:nvSpPr>
        <p:spPr>
          <a:xfrm>
            <a:off x="2223752" y="5778468"/>
            <a:ext cx="4696495" cy="394335"/>
          </a:xfrm>
          <a:prstGeom prst="roundRect">
            <a:avLst>
              <a:gd name="adj" fmla="val 12007"/>
            </a:avLst>
          </a:prstGeom>
          <a:solidFill>
            <a:schemeClr val="bg1"/>
          </a:solidFill>
          <a:ln w="38100">
            <a:solidFill>
              <a:srgbClr val="DE1E5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When I was born, it was the year of the…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299DA-5564-4012-BB48-DA33EC50CD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958" y="2268049"/>
            <a:ext cx="3362660" cy="33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3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0F7380A4-BCFE-48BB-9369-63DF7DA2A0C3}"/>
              </a:ext>
            </a:extLst>
          </p:cNvPr>
          <p:cNvSpPr/>
          <p:nvPr/>
        </p:nvSpPr>
        <p:spPr>
          <a:xfrm>
            <a:off x="8506496" y="6648046"/>
            <a:ext cx="637504" cy="209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14956C-3CD5-4BFE-B881-BE91F8D132B4}"/>
              </a:ext>
            </a:extLst>
          </p:cNvPr>
          <p:cNvSpPr/>
          <p:nvPr/>
        </p:nvSpPr>
        <p:spPr>
          <a:xfrm>
            <a:off x="723230" y="1446299"/>
            <a:ext cx="7677820" cy="1569019"/>
          </a:xfrm>
          <a:prstGeom prst="roundRect">
            <a:avLst>
              <a:gd name="adj" fmla="val 12779"/>
            </a:avLst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675" y="276998"/>
            <a:ext cx="8277226" cy="927261"/>
          </a:xfrm>
          <a:solidFill>
            <a:srgbClr val="BC0105"/>
          </a:solidFill>
        </p:spPr>
        <p:txBody>
          <a:bodyPr/>
          <a:lstStyle/>
          <a:p>
            <a:r>
              <a:rPr lang="en-GB" sz="2400" dirty="0">
                <a:solidFill>
                  <a:schemeClr val="bg1"/>
                </a:solidFill>
                <a:latin typeface="+mn-lt"/>
              </a:rPr>
              <a:t>How did the animals on the Chinese zodiac get chosen?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2436E-9534-4DA7-8C8E-D168D7723397}"/>
              </a:ext>
            </a:extLst>
          </p:cNvPr>
          <p:cNvSpPr txBox="1"/>
          <p:nvPr/>
        </p:nvSpPr>
        <p:spPr>
          <a:xfrm>
            <a:off x="944319" y="1632459"/>
            <a:ext cx="61437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/>
              <a:t>The Chinese New Year story tells of how the animals in the </a:t>
            </a:r>
            <a:r>
              <a:rPr lang="en-GB" b="1" dirty="0"/>
              <a:t>Chinese zodiac</a:t>
            </a:r>
            <a:r>
              <a:rPr lang="en-GB" dirty="0"/>
              <a:t> were chosen. The story begins with the </a:t>
            </a:r>
            <a:r>
              <a:rPr lang="en-GB" b="1" dirty="0"/>
              <a:t>Jade Emperor</a:t>
            </a:r>
            <a:r>
              <a:rPr lang="en-GB" dirty="0"/>
              <a:t> deciding to measure time by introducing a calendar, naming each year after an animal.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1E86B-5AF3-44EF-962F-1831FDCFE9D3}"/>
              </a:ext>
            </a:extLst>
          </p:cNvPr>
          <p:cNvSpPr txBox="1"/>
          <p:nvPr/>
        </p:nvSpPr>
        <p:spPr>
          <a:xfrm>
            <a:off x="4589709" y="3248940"/>
            <a:ext cx="3705894" cy="1711631"/>
          </a:xfrm>
          <a:prstGeom prst="roundRect">
            <a:avLst>
              <a:gd name="adj" fmla="val 8492"/>
            </a:avLst>
          </a:prstGeom>
          <a:solidFill>
            <a:schemeClr val="bg1"/>
          </a:solidFill>
          <a:ln w="38100">
            <a:solidFill>
              <a:srgbClr val="DE1E5A"/>
            </a:solidFill>
          </a:ln>
        </p:spPr>
        <p:txBody>
          <a:bodyPr wrap="square" lIns="144000" tIns="108000" rIns="144000" bIns="108000">
            <a:spAutoFit/>
          </a:bodyPr>
          <a:lstStyle/>
          <a:p>
            <a:pPr algn="just"/>
            <a:r>
              <a:rPr lang="en-GB" dirty="0"/>
              <a:t>In the story, he invited lots of animals to enter a </a:t>
            </a:r>
            <a:r>
              <a:rPr lang="en-GB" b="1" dirty="0"/>
              <a:t>race to cross the river</a:t>
            </a:r>
            <a:r>
              <a:rPr lang="en-GB" dirty="0"/>
              <a:t> and the first 12 animals to finish the race would have a year named after them.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109312-2AB5-4046-AFCB-05BC8E48511B}"/>
              </a:ext>
            </a:extLst>
          </p:cNvPr>
          <p:cNvSpPr/>
          <p:nvPr/>
        </p:nvSpPr>
        <p:spPr>
          <a:xfrm>
            <a:off x="733090" y="5194193"/>
            <a:ext cx="7677820" cy="907412"/>
          </a:xfrm>
          <a:prstGeom prst="roundRect">
            <a:avLst>
              <a:gd name="adj" fmla="val 12779"/>
            </a:avLst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07FE9C-2749-4E67-A4C1-A9A726959F0C}"/>
              </a:ext>
            </a:extLst>
          </p:cNvPr>
          <p:cNvSpPr txBox="1"/>
          <p:nvPr/>
        </p:nvSpPr>
        <p:spPr>
          <a:xfrm>
            <a:off x="836118" y="5304388"/>
            <a:ext cx="66715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</a:t>
            </a:r>
            <a:r>
              <a:rPr lang="en-GB" b="1" dirty="0"/>
              <a:t>rat</a:t>
            </a:r>
            <a:r>
              <a:rPr lang="en-GB" dirty="0"/>
              <a:t> was the </a:t>
            </a:r>
            <a:r>
              <a:rPr lang="en-GB" b="1" dirty="0"/>
              <a:t>first</a:t>
            </a:r>
            <a:r>
              <a:rPr lang="en-GB" dirty="0"/>
              <a:t> animal to cross the river so, the first year was named after the rat. The </a:t>
            </a:r>
            <a:r>
              <a:rPr lang="en-GB" b="1" dirty="0"/>
              <a:t>tiger</a:t>
            </a:r>
            <a:r>
              <a:rPr lang="en-GB" dirty="0"/>
              <a:t> came </a:t>
            </a:r>
            <a:r>
              <a:rPr lang="en-GB" b="1" dirty="0"/>
              <a:t>third</a:t>
            </a:r>
            <a:r>
              <a:rPr lang="en-GB" dirty="0"/>
              <a:t> in the race.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CA010C-C885-4C40-B255-9C5EAC50F3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05"/>
          <a:stretch/>
        </p:blipFill>
        <p:spPr>
          <a:xfrm>
            <a:off x="7088110" y="1386795"/>
            <a:ext cx="1370928" cy="1628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56FAAE-F257-4E45-91F4-9D2356B9E4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85" y="5534408"/>
            <a:ext cx="1200425" cy="7085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CB0465-95AE-4772-A333-A7273F2244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8" b="-63"/>
          <a:stretch/>
        </p:blipFill>
        <p:spPr>
          <a:xfrm>
            <a:off x="733090" y="3227602"/>
            <a:ext cx="3659783" cy="1754305"/>
          </a:xfrm>
          <a:prstGeom prst="roundRect">
            <a:avLst>
              <a:gd name="adj" fmla="val 6380"/>
            </a:avLst>
          </a:prstGeom>
        </p:spPr>
      </p:pic>
    </p:spTree>
    <p:extLst>
      <p:ext uri="{BB962C8B-B14F-4D97-AF65-F5344CB8AC3E}">
        <p14:creationId xmlns:p14="http://schemas.microsoft.com/office/powerpoint/2010/main" val="119689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animBg="1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0F7380A4-BCFE-48BB-9369-63DF7DA2A0C3}"/>
              </a:ext>
            </a:extLst>
          </p:cNvPr>
          <p:cNvSpPr/>
          <p:nvPr/>
        </p:nvSpPr>
        <p:spPr>
          <a:xfrm>
            <a:off x="8506496" y="6648046"/>
            <a:ext cx="637504" cy="209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14956C-3CD5-4BFE-B881-BE91F8D132B4}"/>
              </a:ext>
            </a:extLst>
          </p:cNvPr>
          <p:cNvSpPr/>
          <p:nvPr/>
        </p:nvSpPr>
        <p:spPr>
          <a:xfrm>
            <a:off x="723230" y="1446300"/>
            <a:ext cx="7677820" cy="927261"/>
          </a:xfrm>
          <a:prstGeom prst="roundRect">
            <a:avLst>
              <a:gd name="adj" fmla="val 12779"/>
            </a:avLst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675" y="276998"/>
            <a:ext cx="8277226" cy="927261"/>
          </a:xfrm>
          <a:solidFill>
            <a:srgbClr val="BC010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Tigers in Chinese Culture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2436E-9534-4DA7-8C8E-D168D7723397}"/>
              </a:ext>
            </a:extLst>
          </p:cNvPr>
          <p:cNvSpPr txBox="1"/>
          <p:nvPr/>
        </p:nvSpPr>
        <p:spPr>
          <a:xfrm>
            <a:off x="836118" y="1582296"/>
            <a:ext cx="7459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For a long time, people in China have admired tigers for their </a:t>
            </a:r>
            <a:r>
              <a:rPr lang="en-GB" b="1" dirty="0"/>
              <a:t>strength</a:t>
            </a:r>
            <a:r>
              <a:rPr lang="en-GB" dirty="0"/>
              <a:t> and </a:t>
            </a:r>
            <a:r>
              <a:rPr lang="en-GB" b="1" dirty="0"/>
              <a:t>beauty</a:t>
            </a:r>
            <a:r>
              <a:rPr lang="en-GB" dirty="0"/>
              <a:t>. Tigers are thought of as the </a:t>
            </a:r>
            <a:r>
              <a:rPr lang="en-GB" b="1" dirty="0"/>
              <a:t>king of all beasts</a:t>
            </a:r>
            <a:r>
              <a:rPr lang="en-GB" dirty="0"/>
              <a:t> in China.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1E86B-5AF3-44EF-962F-1831FDCFE9D3}"/>
              </a:ext>
            </a:extLst>
          </p:cNvPr>
          <p:cNvSpPr txBox="1"/>
          <p:nvPr/>
        </p:nvSpPr>
        <p:spPr>
          <a:xfrm>
            <a:off x="5934075" y="2982278"/>
            <a:ext cx="2572421" cy="1120129"/>
          </a:xfrm>
          <a:prstGeom prst="roundRect">
            <a:avLst>
              <a:gd name="adj" fmla="val 11041"/>
            </a:avLst>
          </a:prstGeom>
          <a:solidFill>
            <a:schemeClr val="bg1"/>
          </a:solidFill>
          <a:ln w="38100">
            <a:solidFill>
              <a:srgbClr val="DE1E5A"/>
            </a:solidFill>
          </a:ln>
        </p:spPr>
        <p:txBody>
          <a:bodyPr wrap="square" lIns="252000" tIns="108000" rIns="144000" bIns="108000">
            <a:spAutoFit/>
          </a:bodyPr>
          <a:lstStyle/>
          <a:p>
            <a:r>
              <a:rPr lang="en-GB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Tigers appear in many old Chinese </a:t>
            </a:r>
            <a:r>
              <a:rPr lang="en-GB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stories</a:t>
            </a:r>
            <a:r>
              <a:rPr lang="en-GB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042121-E0C7-4388-A8E8-E6C06AB7D40D}"/>
              </a:ext>
            </a:extLst>
          </p:cNvPr>
          <p:cNvSpPr txBox="1"/>
          <p:nvPr/>
        </p:nvSpPr>
        <p:spPr>
          <a:xfrm>
            <a:off x="5934075" y="4385421"/>
            <a:ext cx="2572421" cy="1390230"/>
          </a:xfrm>
          <a:prstGeom prst="roundRect">
            <a:avLst>
              <a:gd name="adj" fmla="val 8291"/>
            </a:avLst>
          </a:prstGeom>
          <a:solidFill>
            <a:schemeClr val="bg1"/>
          </a:solidFill>
          <a:ln w="38100">
            <a:solidFill>
              <a:srgbClr val="DE1E5A"/>
            </a:solidFill>
          </a:ln>
        </p:spPr>
        <p:txBody>
          <a:bodyPr wrap="square" lIns="252000" tIns="108000" rIns="144000" bIns="108000">
            <a:spAutoFit/>
          </a:bodyPr>
          <a:lstStyle/>
          <a:p>
            <a:r>
              <a:rPr lang="en-GB" b="1" dirty="0">
                <a:solidFill>
                  <a:schemeClr val="dk1"/>
                </a:solidFill>
                <a:ea typeface="Roboto"/>
                <a:sym typeface="Roboto"/>
              </a:rPr>
              <a:t>Paintings</a:t>
            </a:r>
            <a:r>
              <a:rPr lang="en-GB" dirty="0">
                <a:solidFill>
                  <a:schemeClr val="dk1"/>
                </a:solidFill>
                <a:ea typeface="Roboto"/>
                <a:sym typeface="Roboto"/>
              </a:rPr>
              <a:t> of tigers are sometimes hung in </a:t>
            </a:r>
            <a:r>
              <a:rPr lang="en-GB" b="1" dirty="0">
                <a:solidFill>
                  <a:schemeClr val="dk1"/>
                </a:solidFill>
                <a:ea typeface="Roboto"/>
                <a:sym typeface="Roboto"/>
              </a:rPr>
              <a:t>temples</a:t>
            </a:r>
            <a:r>
              <a:rPr lang="en-GB" dirty="0">
                <a:solidFill>
                  <a:schemeClr val="dk1"/>
                </a:solidFill>
                <a:ea typeface="Roboto"/>
                <a:sym typeface="Roboto"/>
              </a:rPr>
              <a:t> and people’s </a:t>
            </a:r>
            <a:r>
              <a:rPr lang="en-GB" b="1" dirty="0">
                <a:solidFill>
                  <a:schemeClr val="dk1"/>
                </a:solidFill>
                <a:ea typeface="Roboto"/>
                <a:sym typeface="Roboto"/>
              </a:rPr>
              <a:t>homes</a:t>
            </a:r>
            <a:r>
              <a:rPr lang="en-GB" dirty="0">
                <a:solidFill>
                  <a:schemeClr val="dk1"/>
                </a:solidFill>
                <a:ea typeface="Roboto"/>
                <a:sym typeface="Roboto"/>
              </a:rPr>
              <a:t>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C242E-69B1-4DC9-9870-CBCCC8F650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0" y="2617101"/>
            <a:ext cx="5318360" cy="3545573"/>
          </a:xfrm>
          <a:prstGeom prst="roundRect">
            <a:avLst>
              <a:gd name="adj" fmla="val 3503"/>
            </a:avLst>
          </a:prstGeom>
        </p:spPr>
      </p:pic>
    </p:spTree>
    <p:extLst>
      <p:ext uri="{BB962C8B-B14F-4D97-AF65-F5344CB8AC3E}">
        <p14:creationId xmlns:p14="http://schemas.microsoft.com/office/powerpoint/2010/main" val="4966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0F7380A4-BCFE-48BB-9369-63DF7DA2A0C3}"/>
              </a:ext>
            </a:extLst>
          </p:cNvPr>
          <p:cNvSpPr/>
          <p:nvPr/>
        </p:nvSpPr>
        <p:spPr>
          <a:xfrm>
            <a:off x="8506496" y="6648046"/>
            <a:ext cx="637504" cy="209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14956C-3CD5-4BFE-B881-BE91F8D132B4}"/>
              </a:ext>
            </a:extLst>
          </p:cNvPr>
          <p:cNvSpPr/>
          <p:nvPr/>
        </p:nvSpPr>
        <p:spPr>
          <a:xfrm>
            <a:off x="723230" y="1446300"/>
            <a:ext cx="7677820" cy="611100"/>
          </a:xfrm>
          <a:prstGeom prst="roundRect">
            <a:avLst>
              <a:gd name="adj" fmla="val 12779"/>
            </a:avLst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675" y="276998"/>
            <a:ext cx="8277226" cy="927261"/>
          </a:xfrm>
          <a:solidFill>
            <a:srgbClr val="BC010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Year of the Tiger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2436E-9534-4DA7-8C8E-D168D7723397}"/>
              </a:ext>
            </a:extLst>
          </p:cNvPr>
          <p:cNvSpPr txBox="1"/>
          <p:nvPr/>
        </p:nvSpPr>
        <p:spPr>
          <a:xfrm>
            <a:off x="836118" y="1567184"/>
            <a:ext cx="7459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There are lots of famous people born in the year of the tiger.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F8ECA8-84E1-46F1-9C5B-C9B7D1F12C1F}"/>
              </a:ext>
            </a:extLst>
          </p:cNvPr>
          <p:cNvGrpSpPr/>
          <p:nvPr/>
        </p:nvGrpSpPr>
        <p:grpSpPr>
          <a:xfrm>
            <a:off x="742280" y="2559001"/>
            <a:ext cx="2124745" cy="2332771"/>
            <a:chOff x="742280" y="2559001"/>
            <a:chExt cx="2124745" cy="233277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441F4CC-5DF8-4D29-A5E7-050BCB5E57E8}"/>
                </a:ext>
              </a:extLst>
            </p:cNvPr>
            <p:cNvGrpSpPr/>
            <p:nvPr/>
          </p:nvGrpSpPr>
          <p:grpSpPr>
            <a:xfrm>
              <a:off x="855168" y="2559001"/>
              <a:ext cx="1928912" cy="1934520"/>
              <a:chOff x="836118" y="2247937"/>
              <a:chExt cx="1928912" cy="193452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BD7E432-3A2E-4FE6-AE1C-174D21BFE1C5}"/>
                  </a:ext>
                </a:extLst>
              </p:cNvPr>
              <p:cNvSpPr/>
              <p:nvPr/>
            </p:nvSpPr>
            <p:spPr>
              <a:xfrm>
                <a:off x="836119" y="2247937"/>
                <a:ext cx="1928911" cy="1928911"/>
              </a:xfrm>
              <a:prstGeom prst="ellipse">
                <a:avLst/>
              </a:prstGeom>
              <a:solidFill>
                <a:srgbClr val="BC01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A5083CE-830B-46A2-B714-156DA7F181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118" y="2511239"/>
                <a:ext cx="1928912" cy="1671218"/>
              </a:xfrm>
              <a:prstGeom prst="rect">
                <a:avLst/>
              </a:prstGeom>
              <a:effectLst>
                <a:glow rad="127000">
                  <a:schemeClr val="bg1">
                    <a:alpha val="30000"/>
                  </a:schemeClr>
                </a:glow>
              </a:effectLst>
            </p:spPr>
          </p:pic>
        </p:grp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5244D70-9976-4E29-B0AE-6760E9DCEABD}"/>
                </a:ext>
              </a:extLst>
            </p:cNvPr>
            <p:cNvSpPr/>
            <p:nvPr/>
          </p:nvSpPr>
          <p:spPr>
            <a:xfrm>
              <a:off x="742280" y="4497437"/>
              <a:ext cx="2124745" cy="39433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BC01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Queen Elizabeth II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A82CC2-D1B7-42D2-952D-60542DEA935C}"/>
              </a:ext>
            </a:extLst>
          </p:cNvPr>
          <p:cNvGrpSpPr/>
          <p:nvPr/>
        </p:nvGrpSpPr>
        <p:grpSpPr>
          <a:xfrm>
            <a:off x="3227974" y="2559001"/>
            <a:ext cx="2124745" cy="2332771"/>
            <a:chOff x="3227974" y="2559001"/>
            <a:chExt cx="2124745" cy="233277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1977C4A-8C09-4D4D-9CF2-4EE310631192}"/>
                </a:ext>
              </a:extLst>
            </p:cNvPr>
            <p:cNvGrpSpPr/>
            <p:nvPr/>
          </p:nvGrpSpPr>
          <p:grpSpPr>
            <a:xfrm>
              <a:off x="3274893" y="2559001"/>
              <a:ext cx="2041799" cy="1928911"/>
              <a:chOff x="3429662" y="2247937"/>
              <a:chExt cx="2041799" cy="1928911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7017BBC-0284-4DFC-B9A1-72456B2E9295}"/>
                  </a:ext>
                </a:extLst>
              </p:cNvPr>
              <p:cNvSpPr/>
              <p:nvPr/>
            </p:nvSpPr>
            <p:spPr>
              <a:xfrm>
                <a:off x="3495632" y="2247937"/>
                <a:ext cx="1928911" cy="1928911"/>
              </a:xfrm>
              <a:prstGeom prst="ellipse">
                <a:avLst/>
              </a:prstGeom>
              <a:solidFill>
                <a:srgbClr val="BC01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924C6DD-39E0-481D-A72F-36B55BCCCE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429662" y="2442375"/>
                <a:ext cx="2041799" cy="1734473"/>
              </a:xfrm>
              <a:prstGeom prst="rect">
                <a:avLst/>
              </a:prstGeom>
              <a:effectLst>
                <a:glow rad="127000">
                  <a:schemeClr val="bg1">
                    <a:alpha val="30000"/>
                  </a:schemeClr>
                </a:glow>
              </a:effectLst>
            </p:spPr>
          </p:pic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D2B46DC-A8CC-4827-BEDB-4A00FD342F6B}"/>
                </a:ext>
              </a:extLst>
            </p:cNvPr>
            <p:cNvSpPr/>
            <p:nvPr/>
          </p:nvSpPr>
          <p:spPr>
            <a:xfrm>
              <a:off x="3227974" y="4497437"/>
              <a:ext cx="2124745" cy="39433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BC01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Usain Bolt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4F6EC6F-C234-4B35-BD6D-F7F4F20D3D92}"/>
              </a:ext>
            </a:extLst>
          </p:cNvPr>
          <p:cNvGrpSpPr/>
          <p:nvPr/>
        </p:nvGrpSpPr>
        <p:grpSpPr>
          <a:xfrm>
            <a:off x="5713668" y="2559001"/>
            <a:ext cx="2648621" cy="2332771"/>
            <a:chOff x="5713668" y="2559001"/>
            <a:chExt cx="2648621" cy="233277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5C26A80-737A-4B0A-B560-692A4A7C0AB1}"/>
                </a:ext>
              </a:extLst>
            </p:cNvPr>
            <p:cNvGrpSpPr/>
            <p:nvPr/>
          </p:nvGrpSpPr>
          <p:grpSpPr>
            <a:xfrm>
              <a:off x="5851131" y="2559001"/>
              <a:ext cx="2312543" cy="1941670"/>
              <a:chOff x="6062013" y="2247937"/>
              <a:chExt cx="2312543" cy="194167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C416011-E7BA-4E83-AAD0-1BADC19FB232}"/>
                  </a:ext>
                </a:extLst>
              </p:cNvPr>
              <p:cNvSpPr/>
              <p:nvPr/>
            </p:nvSpPr>
            <p:spPr>
              <a:xfrm>
                <a:off x="6155145" y="2247937"/>
                <a:ext cx="1928911" cy="1928911"/>
              </a:xfrm>
              <a:prstGeom prst="ellipse">
                <a:avLst/>
              </a:prstGeom>
              <a:solidFill>
                <a:srgbClr val="BC01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20325A9-DBDE-4A74-9788-947A86784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62013" y="2572349"/>
                <a:ext cx="2312543" cy="1617258"/>
              </a:xfrm>
              <a:prstGeom prst="rect">
                <a:avLst/>
              </a:prstGeom>
              <a:effectLst>
                <a:glow rad="127000">
                  <a:schemeClr val="bg1">
                    <a:alpha val="30000"/>
                  </a:schemeClr>
                </a:glow>
              </a:effectLst>
            </p:spPr>
          </p:pic>
        </p:grp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497F48-E93A-41CD-A61D-A71050F2015F}"/>
                </a:ext>
              </a:extLst>
            </p:cNvPr>
            <p:cNvSpPr/>
            <p:nvPr/>
          </p:nvSpPr>
          <p:spPr>
            <a:xfrm>
              <a:off x="5713668" y="4497437"/>
              <a:ext cx="2648621" cy="39433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BC01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Sir David Attenborough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1E972B3-95F6-4427-B78B-4308A971E815}"/>
              </a:ext>
            </a:extLst>
          </p:cNvPr>
          <p:cNvSpPr/>
          <p:nvPr/>
        </p:nvSpPr>
        <p:spPr>
          <a:xfrm>
            <a:off x="723230" y="5412424"/>
            <a:ext cx="7677820" cy="611100"/>
          </a:xfrm>
          <a:prstGeom prst="roundRect">
            <a:avLst>
              <a:gd name="adj" fmla="val 12779"/>
            </a:avLst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A33D6B-7D40-402F-83FE-1BEEC11403F5}"/>
              </a:ext>
            </a:extLst>
          </p:cNvPr>
          <p:cNvSpPr txBox="1"/>
          <p:nvPr/>
        </p:nvSpPr>
        <p:spPr>
          <a:xfrm>
            <a:off x="836118" y="5533308"/>
            <a:ext cx="7459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It is thought to be very lucky to be born in the year of the tiger.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507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0F7380A4-BCFE-48BB-9369-63DF7DA2A0C3}"/>
              </a:ext>
            </a:extLst>
          </p:cNvPr>
          <p:cNvSpPr/>
          <p:nvPr/>
        </p:nvSpPr>
        <p:spPr>
          <a:xfrm>
            <a:off x="8506496" y="6648046"/>
            <a:ext cx="637504" cy="209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675" y="276998"/>
            <a:ext cx="8277226" cy="927261"/>
          </a:xfrm>
          <a:solidFill>
            <a:srgbClr val="BC010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Year of the Tiger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2436E-9534-4DA7-8C8E-D168D7723397}"/>
              </a:ext>
            </a:extLst>
          </p:cNvPr>
          <p:cNvSpPr txBox="1"/>
          <p:nvPr/>
        </p:nvSpPr>
        <p:spPr>
          <a:xfrm>
            <a:off x="4238624" y="3112777"/>
            <a:ext cx="40569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BC0105"/>
                </a:solidFill>
              </a:rPr>
              <a:t>Do you know any facts about tigers?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97EA9-2A99-4658-BDCD-91FE5CE7A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00175"/>
            <a:ext cx="3207985" cy="4811978"/>
          </a:xfrm>
          <a:prstGeom prst="roundRect">
            <a:avLst>
              <a:gd name="adj" fmla="val 4197"/>
            </a:avLst>
          </a:prstGeom>
          <a:ln w="28575">
            <a:solidFill>
              <a:srgbClr val="BC0105"/>
            </a:solidFill>
          </a:ln>
        </p:spPr>
      </p:pic>
    </p:spTree>
    <p:extLst>
      <p:ext uri="{BB962C8B-B14F-4D97-AF65-F5344CB8AC3E}">
        <p14:creationId xmlns:p14="http://schemas.microsoft.com/office/powerpoint/2010/main" val="22106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0F7380A4-BCFE-48BB-9369-63DF7DA2A0C3}"/>
              </a:ext>
            </a:extLst>
          </p:cNvPr>
          <p:cNvSpPr/>
          <p:nvPr/>
        </p:nvSpPr>
        <p:spPr>
          <a:xfrm>
            <a:off x="8506496" y="6648046"/>
            <a:ext cx="637504" cy="209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675" y="276998"/>
            <a:ext cx="8277226" cy="927261"/>
          </a:xfrm>
          <a:solidFill>
            <a:srgbClr val="BC010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Tiger Facts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E95E35-993F-4B15-8AFD-BEDBD5029B4B}"/>
              </a:ext>
            </a:extLst>
          </p:cNvPr>
          <p:cNvGrpSpPr/>
          <p:nvPr/>
        </p:nvGrpSpPr>
        <p:grpSpPr>
          <a:xfrm>
            <a:off x="3484438" y="1647825"/>
            <a:ext cx="2175123" cy="1300642"/>
            <a:chOff x="3498726" y="1504950"/>
            <a:chExt cx="2175123" cy="1300642"/>
          </a:xfrm>
        </p:grpSpPr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81C73CFB-4A94-4B8C-A92F-D0E4F69B4631}"/>
                </a:ext>
              </a:extLst>
            </p:cNvPr>
            <p:cNvSpPr/>
            <p:nvPr/>
          </p:nvSpPr>
          <p:spPr>
            <a:xfrm>
              <a:off x="3498726" y="1504950"/>
              <a:ext cx="2175123" cy="1300642"/>
            </a:xfrm>
            <a:prstGeom prst="round2SameRect">
              <a:avLst>
                <a:gd name="adj1" fmla="val 9715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BC01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C708F8-EA42-4062-B318-8D4212F38F15}"/>
                </a:ext>
              </a:extLst>
            </p:cNvPr>
            <p:cNvSpPr txBox="1"/>
            <p:nvPr/>
          </p:nvSpPr>
          <p:spPr>
            <a:xfrm>
              <a:off x="3558735" y="1631085"/>
              <a:ext cx="205510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800"/>
                <a:buFont typeface="Arial"/>
                <a:buNone/>
              </a:pP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Tigers are the </a:t>
              </a:r>
              <a:r>
                <a:rPr lang="en-GB" sz="2000" b="1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largest</a:t>
              </a: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 of the </a:t>
              </a:r>
              <a:r>
                <a:rPr lang="en-GB" sz="2000" b="1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big cat</a:t>
              </a: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 family.</a:t>
              </a:r>
              <a:endParaRPr lang="en-GB" sz="20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E6B51A-53B2-4FB9-BF33-A903D1EC1555}"/>
              </a:ext>
            </a:extLst>
          </p:cNvPr>
          <p:cNvGrpSpPr/>
          <p:nvPr/>
        </p:nvGrpSpPr>
        <p:grpSpPr>
          <a:xfrm>
            <a:off x="623888" y="3829054"/>
            <a:ext cx="2529909" cy="1196324"/>
            <a:chOff x="628651" y="3686179"/>
            <a:chExt cx="2529909" cy="1196324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4C3DD417-9AA7-4071-9926-6FF62C81C078}"/>
                </a:ext>
              </a:extLst>
            </p:cNvPr>
            <p:cNvSpPr/>
            <p:nvPr/>
          </p:nvSpPr>
          <p:spPr>
            <a:xfrm rot="16200000">
              <a:off x="1295444" y="3019386"/>
              <a:ext cx="1196324" cy="2529909"/>
            </a:xfrm>
            <a:prstGeom prst="round2SameRect">
              <a:avLst>
                <a:gd name="adj1" fmla="val 9715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BC01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0A2416-14D0-48D3-A17A-58D6F0D45901}"/>
                </a:ext>
              </a:extLst>
            </p:cNvPr>
            <p:cNvSpPr txBox="1"/>
            <p:nvPr/>
          </p:nvSpPr>
          <p:spPr>
            <a:xfrm>
              <a:off x="703683" y="3781426"/>
              <a:ext cx="244980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800"/>
                <a:buFont typeface="Arial"/>
                <a:buNone/>
              </a:pP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They have a </a:t>
              </a:r>
              <a:r>
                <a:rPr lang="en-GB" sz="2000" b="1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unique</a:t>
              </a: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 orange fur with black </a:t>
              </a:r>
              <a:r>
                <a:rPr lang="en-GB" sz="2000" b="1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stripes</a:t>
              </a: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850A60-00F2-42F6-A294-1118D18B85B7}"/>
              </a:ext>
            </a:extLst>
          </p:cNvPr>
          <p:cNvGrpSpPr/>
          <p:nvPr/>
        </p:nvGrpSpPr>
        <p:grpSpPr>
          <a:xfrm>
            <a:off x="5952103" y="4271030"/>
            <a:ext cx="2548960" cy="927260"/>
            <a:chOff x="5985441" y="4128155"/>
            <a:chExt cx="2548960" cy="927260"/>
          </a:xfrm>
        </p:grpSpPr>
        <p:sp>
          <p:nvSpPr>
            <p:cNvPr id="22" name="Rectangle: Top Corners Rounded 21">
              <a:extLst>
                <a:ext uri="{FF2B5EF4-FFF2-40B4-BE49-F238E27FC236}">
                  <a16:creationId xmlns:a16="http://schemas.microsoft.com/office/drawing/2014/main" id="{BD80A4EF-086F-40B1-83B3-CBE5BE51B99E}"/>
                </a:ext>
              </a:extLst>
            </p:cNvPr>
            <p:cNvSpPr/>
            <p:nvPr/>
          </p:nvSpPr>
          <p:spPr>
            <a:xfrm rot="5400000">
              <a:off x="6796291" y="3317305"/>
              <a:ext cx="927260" cy="2548959"/>
            </a:xfrm>
            <a:prstGeom prst="round2SameRect">
              <a:avLst>
                <a:gd name="adj1" fmla="val 9715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BC01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D70865-B580-4A35-BD09-9CEBF5BED5D7}"/>
                </a:ext>
              </a:extLst>
            </p:cNvPr>
            <p:cNvSpPr txBox="1"/>
            <p:nvPr/>
          </p:nvSpPr>
          <p:spPr>
            <a:xfrm>
              <a:off x="6157811" y="4241064"/>
              <a:ext cx="237659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800"/>
                <a:buFont typeface="Arial"/>
                <a:buNone/>
              </a:pP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Every tiger’s fur pattern is different! </a:t>
              </a:r>
              <a:endParaRPr lang="en-GB" sz="20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12E44F-5A87-4F6E-88AD-7D523E799F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96" y="2939969"/>
            <a:ext cx="2837032" cy="2830790"/>
          </a:xfrm>
          <a:prstGeom prst="roundRect">
            <a:avLst>
              <a:gd name="adj" fmla="val 3195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784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0F7380A4-BCFE-48BB-9369-63DF7DA2A0C3}"/>
              </a:ext>
            </a:extLst>
          </p:cNvPr>
          <p:cNvSpPr/>
          <p:nvPr/>
        </p:nvSpPr>
        <p:spPr>
          <a:xfrm>
            <a:off x="8506496" y="6648046"/>
            <a:ext cx="637504" cy="209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7675" y="276998"/>
            <a:ext cx="8277226" cy="927261"/>
          </a:xfrm>
          <a:solidFill>
            <a:srgbClr val="BC010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Tiger Facts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FFCA40-DFF8-45AB-850D-51CB359C7B70}"/>
              </a:ext>
            </a:extLst>
          </p:cNvPr>
          <p:cNvGrpSpPr/>
          <p:nvPr/>
        </p:nvGrpSpPr>
        <p:grpSpPr>
          <a:xfrm>
            <a:off x="733429" y="1891167"/>
            <a:ext cx="2396555" cy="1618946"/>
            <a:chOff x="733429" y="1891167"/>
            <a:chExt cx="2396555" cy="1618946"/>
          </a:xfrm>
        </p:grpSpPr>
        <p:sp>
          <p:nvSpPr>
            <p:cNvPr id="2" name="Rectangle: Top Corners Rounded 1">
              <a:extLst>
                <a:ext uri="{FF2B5EF4-FFF2-40B4-BE49-F238E27FC236}">
                  <a16:creationId xmlns:a16="http://schemas.microsoft.com/office/drawing/2014/main" id="{C495AA87-7972-4CEF-BBDF-40B0A4CBA27B}"/>
                </a:ext>
              </a:extLst>
            </p:cNvPr>
            <p:cNvSpPr/>
            <p:nvPr/>
          </p:nvSpPr>
          <p:spPr>
            <a:xfrm rot="16200000">
              <a:off x="1122234" y="1502362"/>
              <a:ext cx="1618946" cy="2396555"/>
            </a:xfrm>
            <a:prstGeom prst="round2SameRect">
              <a:avLst>
                <a:gd name="adj1" fmla="val 9715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BC01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C708F8-EA42-4062-B318-8D4212F38F15}"/>
                </a:ext>
              </a:extLst>
            </p:cNvPr>
            <p:cNvSpPr txBox="1"/>
            <p:nvPr/>
          </p:nvSpPr>
          <p:spPr>
            <a:xfrm>
              <a:off x="897906" y="2048446"/>
              <a:ext cx="212441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1C1C"/>
                </a:buClr>
                <a:buSzPts val="1800"/>
                <a:buFont typeface="Arial"/>
                <a:buNone/>
              </a:pP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Tigers are very </a:t>
              </a:r>
              <a:r>
                <a:rPr lang="en-GB" sz="2000" b="1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fast</a:t>
              </a: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 animals and they are </a:t>
              </a:r>
              <a:r>
                <a:rPr lang="en-GB" sz="2000" b="1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great</a:t>
              </a: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 </a:t>
              </a:r>
              <a:r>
                <a:rPr lang="en-GB" sz="2000" b="1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swimmers</a:t>
              </a:r>
              <a:r>
                <a:rPr lang="en-GB" sz="2000" i="0" u="none" strike="noStrike" cap="none" dirty="0">
                  <a:solidFill>
                    <a:srgbClr val="1C1C1C"/>
                  </a:solidFill>
                  <a:ea typeface="Roboto"/>
                  <a:cs typeface="Roboto"/>
                  <a:sym typeface="Roboto"/>
                </a:rPr>
                <a:t> too!</a:t>
              </a:r>
              <a:endParaRPr lang="en-GB" sz="20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BA8447-2C03-47A6-A1EF-6B2A1BCAB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457" y="1600811"/>
            <a:ext cx="5176154" cy="4390414"/>
          </a:xfrm>
          <a:prstGeom prst="roundRect">
            <a:avLst>
              <a:gd name="adj" fmla="val 3433"/>
            </a:avLst>
          </a:prstGeom>
        </p:spPr>
      </p:pic>
    </p:spTree>
    <p:extLst>
      <p:ext uri="{BB962C8B-B14F-4D97-AF65-F5344CB8AC3E}">
        <p14:creationId xmlns:p14="http://schemas.microsoft.com/office/powerpoint/2010/main" val="115355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206</TotalTime>
  <Words>426</Words>
  <Application>Microsoft Office PowerPoint</Application>
  <PresentationFormat>On-screen Show (4:3)</PresentationFormat>
  <Paragraphs>40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Twinkl</vt:lpstr>
      <vt:lpstr>Roboto</vt:lpstr>
      <vt:lpstr>Arial</vt:lpstr>
      <vt:lpstr>Office Theme</vt:lpstr>
      <vt:lpstr>PowerPoint Presentation</vt:lpstr>
      <vt:lpstr>What is Chinese New Year?</vt:lpstr>
      <vt:lpstr>Chinese Zodiac</vt:lpstr>
      <vt:lpstr>How did the animals on the Chinese zodiac get chosen?</vt:lpstr>
      <vt:lpstr>Tigers in Chinese Culture</vt:lpstr>
      <vt:lpstr>Year of the Tiger</vt:lpstr>
      <vt:lpstr>Year of the Tiger</vt:lpstr>
      <vt:lpstr>Tiger Facts</vt:lpstr>
      <vt:lpstr>Tiger Facts</vt:lpstr>
      <vt:lpstr>Tiger Facts</vt:lpstr>
      <vt:lpstr>Tiger Facts</vt:lpstr>
      <vt:lpstr>Tiger Facts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Claire Kerekes</dc:creator>
  <cp:lastModifiedBy>Mandy Sellek</cp:lastModifiedBy>
  <cp:revision>59</cp:revision>
  <dcterms:created xsi:type="dcterms:W3CDTF">2020-04-13T12:09:49Z</dcterms:created>
  <dcterms:modified xsi:type="dcterms:W3CDTF">2022-01-22T16:37:15Z</dcterms:modified>
</cp:coreProperties>
</file>